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80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mp4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5073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1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10.png"/><Relationship Id="rId11" Type="http://schemas.openxmlformats.org/officeDocument/2006/relationships/image" Target="../media/image2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7.pn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1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12.wav"/><Relationship Id="rId13" Type="http://schemas.openxmlformats.org/officeDocument/2006/relationships/image" Target="../media/image25.png"/><Relationship Id="rId3" Type="http://schemas.microsoft.com/office/2007/relationships/media" Target="../media/media10.wav"/><Relationship Id="rId7" Type="http://schemas.microsoft.com/office/2007/relationships/media" Target="../media/media12.wav"/><Relationship Id="rId12" Type="http://schemas.openxmlformats.org/officeDocument/2006/relationships/image" Target="../media/image2.png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video" Target="../media/media11.mp4"/><Relationship Id="rId11" Type="http://schemas.openxmlformats.org/officeDocument/2006/relationships/slideLayout" Target="../slideLayouts/slideLayout9.xml"/><Relationship Id="rId5" Type="http://schemas.microsoft.com/office/2007/relationships/media" Target="../media/media11.mp4"/><Relationship Id="rId10" Type="http://schemas.openxmlformats.org/officeDocument/2006/relationships/audio" Target="../media/media13.wav"/><Relationship Id="rId4" Type="http://schemas.openxmlformats.org/officeDocument/2006/relationships/audio" Target="../media/media10.wav"/><Relationship Id="rId9" Type="http://schemas.microsoft.com/office/2007/relationships/media" Target="../media/media13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425" y="1479709"/>
            <a:ext cx="7677150" cy="3614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100"/>
              </a:lnSpc>
              <a:buNone/>
            </a:pPr>
            <a:r>
              <a:rPr lang="en-US" sz="5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Sistema de FAQ para NF-e do SEFAZ-SP: Descomplicando a Nota Fiscal Eletrônica</a:t>
            </a:r>
            <a:endParaRPr lang="en-US" sz="5650" dirty="0"/>
          </a:p>
        </p:txBody>
      </p:sp>
      <p:sp>
        <p:nvSpPr>
          <p:cNvPr id="4" name="Text 1"/>
          <p:cNvSpPr/>
          <p:nvPr/>
        </p:nvSpPr>
        <p:spPr>
          <a:xfrm>
            <a:off x="733425" y="5408771"/>
            <a:ext cx="7677150" cy="1341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Bem-vindos à apresentação do sistema de FAQ para Nota Fiscal Eletrônica (NF-e) da SEFAZ. Nosso objetivo é simplificar a compreensão e o cumprimento das obrigações fiscais, proporcionando acesso rápido e confiável às informações essenciais.</a:t>
            </a:r>
            <a:endParaRPr lang="en-US" sz="2000" dirty="0"/>
          </a:p>
        </p:txBody>
      </p:sp>
      <p:pic>
        <p:nvPicPr>
          <p:cNvPr id="5" name="s1">
            <a:hlinkClick r:id="" action="ppaction://media"/>
            <a:extLst>
              <a:ext uri="{FF2B5EF4-FFF2-40B4-BE49-F238E27FC236}">
                <a16:creationId xmlns:a16="http://schemas.microsoft.com/office/drawing/2014/main" id="{251D890E-747F-CA15-EF9A-8567F0DD09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9125">
        <p:split orient="vert"/>
      </p:transition>
    </mc:Choice>
    <mc:Fallback xmlns="">
      <p:transition spd="slow" advTm="19125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" objId="5"/>
        <p14:stopEvt time="17990" objId="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1733" y="417790"/>
            <a:ext cx="5547122" cy="474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Público-Alvo: Quem Beneficia</a:t>
            </a:r>
            <a:endParaRPr lang="en-US" sz="2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733" y="1291233"/>
            <a:ext cx="6598206" cy="659820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08081" y="1519118"/>
            <a:ext cx="6598206" cy="1179195"/>
          </a:xfrm>
          <a:prstGeom prst="roundRect">
            <a:avLst>
              <a:gd name="adj" fmla="val 620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7508081" y="1503878"/>
            <a:ext cx="6598206" cy="60960"/>
          </a:xfrm>
          <a:prstGeom prst="roundRect">
            <a:avLst>
              <a:gd name="adj" fmla="val 104674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10579298" y="1291233"/>
            <a:ext cx="455771" cy="455771"/>
          </a:xfrm>
          <a:prstGeom prst="roundRect">
            <a:avLst>
              <a:gd name="adj" fmla="val 200627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15982" y="1405176"/>
            <a:ext cx="182285" cy="22788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675245" y="1898928"/>
            <a:ext cx="1899047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Contribuintes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7675245" y="2288143"/>
            <a:ext cx="6263878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Empresas</a:t>
            </a: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pessoas que precisam emitir e validar NF-e.</a:t>
            </a:r>
            <a:endParaRPr lang="en-US" sz="2000" dirty="0"/>
          </a:p>
        </p:txBody>
      </p:sp>
      <p:sp>
        <p:nvSpPr>
          <p:cNvPr id="10" name="Shape 6"/>
          <p:cNvSpPr/>
          <p:nvPr/>
        </p:nvSpPr>
        <p:spPr>
          <a:xfrm>
            <a:off x="7508081" y="3078123"/>
            <a:ext cx="6598206" cy="1179195"/>
          </a:xfrm>
          <a:prstGeom prst="roundRect">
            <a:avLst>
              <a:gd name="adj" fmla="val 620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7"/>
          <p:cNvSpPr/>
          <p:nvPr/>
        </p:nvSpPr>
        <p:spPr>
          <a:xfrm>
            <a:off x="7508081" y="3062883"/>
            <a:ext cx="6598206" cy="60960"/>
          </a:xfrm>
          <a:prstGeom prst="roundRect">
            <a:avLst>
              <a:gd name="adj" fmla="val 104674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Shape 8"/>
          <p:cNvSpPr/>
          <p:nvPr/>
        </p:nvSpPr>
        <p:spPr>
          <a:xfrm>
            <a:off x="10579298" y="2850237"/>
            <a:ext cx="455771" cy="455771"/>
          </a:xfrm>
          <a:prstGeom prst="roundRect">
            <a:avLst>
              <a:gd name="adj" fmla="val 200627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15982" y="2964180"/>
            <a:ext cx="182285" cy="22788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75245" y="3457932"/>
            <a:ext cx="1899047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Contadores</a:t>
            </a:r>
            <a:endParaRPr lang="en-US" sz="2400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7675245" y="3847148"/>
            <a:ext cx="6263878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Profissionais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que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auxiliam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na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conformidade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fiscal e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precisam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de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agilidade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150" dirty="0"/>
          </a:p>
        </p:txBody>
      </p:sp>
      <p:sp>
        <p:nvSpPr>
          <p:cNvPr id="16" name="Shape 11"/>
          <p:cNvSpPr/>
          <p:nvPr/>
        </p:nvSpPr>
        <p:spPr>
          <a:xfrm>
            <a:off x="7658100" y="4613196"/>
            <a:ext cx="6598206" cy="1179195"/>
          </a:xfrm>
          <a:prstGeom prst="roundRect">
            <a:avLst>
              <a:gd name="adj" fmla="val 620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Shape 12"/>
          <p:cNvSpPr/>
          <p:nvPr/>
        </p:nvSpPr>
        <p:spPr>
          <a:xfrm>
            <a:off x="7508081" y="4621887"/>
            <a:ext cx="6598206" cy="60960"/>
          </a:xfrm>
          <a:prstGeom prst="roundRect">
            <a:avLst>
              <a:gd name="adj" fmla="val 104674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3"/>
          <p:cNvSpPr/>
          <p:nvPr/>
        </p:nvSpPr>
        <p:spPr>
          <a:xfrm>
            <a:off x="10579298" y="4409242"/>
            <a:ext cx="455771" cy="455771"/>
          </a:xfrm>
          <a:prstGeom prst="roundRect">
            <a:avLst>
              <a:gd name="adj" fmla="val 200627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15982" y="4523184"/>
            <a:ext cx="182285" cy="227886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675245" y="5016937"/>
            <a:ext cx="1899047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Profissionais</a:t>
            </a: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 de TI</a:t>
            </a:r>
          </a:p>
        </p:txBody>
      </p:sp>
      <p:sp>
        <p:nvSpPr>
          <p:cNvPr id="21" name="Text 15"/>
          <p:cNvSpPr/>
          <p:nvPr/>
        </p:nvSpPr>
        <p:spPr>
          <a:xfrm>
            <a:off x="7675245" y="5406152"/>
            <a:ext cx="6263878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Desenvolvedores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suporte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que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lidam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 a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sistemas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</a:p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NF-e.</a:t>
            </a:r>
            <a:endParaRPr lang="en-US" dirty="0"/>
          </a:p>
        </p:txBody>
      </p:sp>
      <p:sp>
        <p:nvSpPr>
          <p:cNvPr id="22" name="Shape 16"/>
          <p:cNvSpPr/>
          <p:nvPr/>
        </p:nvSpPr>
        <p:spPr>
          <a:xfrm>
            <a:off x="7508081" y="6196132"/>
            <a:ext cx="6598206" cy="1179195"/>
          </a:xfrm>
          <a:prstGeom prst="roundRect">
            <a:avLst>
              <a:gd name="adj" fmla="val 6204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3" name="Shape 17"/>
          <p:cNvSpPr/>
          <p:nvPr/>
        </p:nvSpPr>
        <p:spPr>
          <a:xfrm>
            <a:off x="7508081" y="6180892"/>
            <a:ext cx="6598206" cy="60960"/>
          </a:xfrm>
          <a:prstGeom prst="roundRect">
            <a:avLst>
              <a:gd name="adj" fmla="val 104674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Shape 18"/>
          <p:cNvSpPr/>
          <p:nvPr/>
        </p:nvSpPr>
        <p:spPr>
          <a:xfrm>
            <a:off x="10579298" y="5968246"/>
            <a:ext cx="455771" cy="455771"/>
          </a:xfrm>
          <a:prstGeom prst="roundRect">
            <a:avLst>
              <a:gd name="adj" fmla="val 200627"/>
            </a:avLst>
          </a:prstGeom>
          <a:solidFill>
            <a:srgbClr val="4950B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15982" y="6082189"/>
            <a:ext cx="182285" cy="227886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75245" y="6575941"/>
            <a:ext cx="1899047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Demais </a:t>
            </a:r>
            <a:r>
              <a:rPr lang="en-US" sz="24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Usuários</a:t>
            </a:r>
            <a:endParaRPr lang="en-US" sz="2400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</a:endParaRPr>
          </a:p>
        </p:txBody>
      </p:sp>
      <p:sp>
        <p:nvSpPr>
          <p:cNvPr id="27" name="Text 20"/>
          <p:cNvSpPr/>
          <p:nvPr/>
        </p:nvSpPr>
        <p:spPr>
          <a:xfrm>
            <a:off x="7675245" y="6965156"/>
            <a:ext cx="6263878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Qualquer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pessoa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que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necessite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esclarecimentos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sobre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NF-e.</a:t>
            </a:r>
            <a:endParaRPr lang="en-US" dirty="0"/>
          </a:p>
        </p:txBody>
      </p:sp>
      <p:pic>
        <p:nvPicPr>
          <p:cNvPr id="29" name="s2">
            <a:hlinkClick r:id="" action="ppaction://media"/>
            <a:extLst>
              <a:ext uri="{FF2B5EF4-FFF2-40B4-BE49-F238E27FC236}">
                <a16:creationId xmlns:a16="http://schemas.microsoft.com/office/drawing/2014/main" id="{FEF37529-5425-3AB5-677C-A6B3F4A21A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1484">
        <p14:reveal/>
      </p:transition>
    </mc:Choice>
    <mc:Fallback xmlns="">
      <p:transition spd="slow" advTm="114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12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" objId="29"/>
        <p14:stopEvt time="10840" objId="29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57518"/>
            <a:ext cx="119864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Justificativa: Por Que um FAQ para NF-e?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33273"/>
            <a:ext cx="39624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Complexidade da Legislação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81441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interpretação das normas fiscais brasileiras sobre NF-e é notoriamente complexa, dificultando o entendimento para muitos usuários.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233273"/>
            <a:ext cx="30905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Escassez de Recursos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581441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Há uma carência de ferramentas acessíveis e confiáveis que ofereçam informações claras e concisas sobre a emissão, validação e fiscalização da NF-e.</a:t>
            </a:r>
            <a:endParaRPr lang="en-US" sz="1750" dirty="0"/>
          </a:p>
        </p:txBody>
      </p:sp>
      <p:pic>
        <p:nvPicPr>
          <p:cNvPr id="9" name="s3">
            <a:hlinkClick r:id="" action="ppaction://media"/>
            <a:extLst>
              <a:ext uri="{FF2B5EF4-FFF2-40B4-BE49-F238E27FC236}">
                <a16:creationId xmlns:a16="http://schemas.microsoft.com/office/drawing/2014/main" id="{0BE8BE42-09D0-0AD9-5F1E-20E58B0237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381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" objId="9"/>
        <p14:stopEvt time="13427" objId="9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458" y="486966"/>
            <a:ext cx="7667982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Arquitetura do Sistema: Visão Geral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1391126"/>
            <a:ext cx="882134" cy="10585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75924" y="1567458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Usuário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675924" y="1948934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Ponto de entrada do sistema para consultas sobre erros de NF-e.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2449711"/>
            <a:ext cx="882134" cy="10585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75924" y="2626043"/>
            <a:ext cx="2979420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FastAPI (NFE Assistant API)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1675924" y="3007519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 web principal que recebe requisições e retorna respostas.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75924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pt-BR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Processador de Consultas</a:t>
            </a:r>
            <a:endParaRPr lang="en-US" sz="1700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675924" y="4066103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Gerencia o fluxo da consulta, decidindo entre base de conhecimento local ou LLM externa.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75924" y="4743212"/>
            <a:ext cx="3170277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pt-BR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Base de Conhecimento</a:t>
            </a: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 </a:t>
            </a: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(</a:t>
            </a:r>
            <a:r>
              <a:rPr lang="en-US" sz="17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ChromaDB</a:t>
            </a: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e </a:t>
            </a:r>
            <a:r>
              <a:rPr lang="en-US" sz="17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SqlLite</a:t>
            </a: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)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1675924" y="5124688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r>
              <a:rPr lang="pt-BR" sz="1400" b="1" dirty="0"/>
              <a:t>Base híbrida:</a:t>
            </a:r>
            <a:r>
              <a:rPr lang="pt-BR" sz="1400" dirty="0"/>
              <a:t> </a:t>
            </a:r>
            <a:r>
              <a:rPr lang="pt-BR" sz="1400" dirty="0" err="1"/>
              <a:t>SQLite</a:t>
            </a:r>
            <a:r>
              <a:rPr lang="pt-BR" sz="1400" dirty="0"/>
              <a:t> com erros SEFAZ e </a:t>
            </a:r>
            <a:r>
              <a:rPr lang="pt-BR" sz="1400" dirty="0" err="1"/>
              <a:t>ChromaDB</a:t>
            </a:r>
            <a:r>
              <a:rPr lang="pt-BR" sz="1400" dirty="0"/>
              <a:t> vetorial. A busca começa no SQL e, se necessário, continua no </a:t>
            </a:r>
            <a:r>
              <a:rPr lang="pt-BR" sz="1400" dirty="0" err="1"/>
              <a:t>ChromaDB</a:t>
            </a:r>
            <a:r>
              <a:rPr lang="pt-BR" sz="1400" dirty="0"/>
              <a:t> semântico.</a:t>
            </a:r>
            <a:endParaRPr lang="en-US" sz="13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75924" y="5801797"/>
            <a:ext cx="3003828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LLM </a:t>
            </a:r>
            <a:r>
              <a:rPr lang="en-US" sz="17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Refinadora</a:t>
            </a: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(OpenAI )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1675924" y="6183273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r>
              <a:rPr lang="pt-BR" sz="1400" dirty="0"/>
              <a:t>corrige e reformula perguntas com base no </a:t>
            </a:r>
            <a:r>
              <a:rPr lang="pt-BR" sz="1400" dirty="0" err="1"/>
              <a:t>SQL+ChromaDB</a:t>
            </a:r>
            <a:r>
              <a:rPr lang="pt-BR" sz="1400" dirty="0"/>
              <a:t> para gerar respostas mais precisas sobre erros </a:t>
            </a:r>
            <a:r>
              <a:rPr lang="pt-BR" sz="1400" dirty="0" err="1"/>
              <a:t>NFe</a:t>
            </a:r>
            <a:r>
              <a:rPr lang="pt-BR" sz="1400" dirty="0"/>
              <a:t>.</a:t>
            </a:r>
            <a:endParaRPr lang="en-US" sz="13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675924" y="686038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Formatador</a:t>
            </a: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de </a:t>
            </a:r>
            <a:r>
              <a:rPr lang="en-US" sz="17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Resposta</a:t>
            </a:r>
            <a:endParaRPr lang="en-US" sz="1700" dirty="0"/>
          </a:p>
        </p:txBody>
      </p:sp>
      <p:sp>
        <p:nvSpPr>
          <p:cNvPr id="20" name="Text 12"/>
          <p:cNvSpPr/>
          <p:nvPr/>
        </p:nvSpPr>
        <p:spPr>
          <a:xfrm>
            <a:off x="1675924" y="7241858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Formata as respostas para apresentação clara e concisa ao usuário.</a:t>
            </a:r>
            <a:endParaRPr lang="en-US" sz="1350" dirty="0"/>
          </a:p>
        </p:txBody>
      </p:sp>
      <p:pic>
        <p:nvPicPr>
          <p:cNvPr id="21" name="s4">
            <a:hlinkClick r:id="" action="ppaction://media"/>
            <a:extLst>
              <a:ext uri="{FF2B5EF4-FFF2-40B4-BE49-F238E27FC236}">
                <a16:creationId xmlns:a16="http://schemas.microsoft.com/office/drawing/2014/main" id="{D334EADA-7A0C-6275-12F5-6A628561CE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22366">
        <p14:reveal/>
      </p:transition>
    </mc:Choice>
    <mc:Fallback xmlns="">
      <p:transition spd="slow" advTm="223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37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21"/>
        <p14:stopEvt time="22366" objId="21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0"/>
            <a:ext cx="5486400" cy="82400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333" y="593527"/>
            <a:ext cx="7633335" cy="1348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Tecnologias de Apoio: O Motor por Trás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5333" y="2266236"/>
            <a:ext cx="7633335" cy="1649611"/>
          </a:xfrm>
          <a:prstGeom prst="roundRect">
            <a:avLst>
              <a:gd name="adj" fmla="val 5495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785813" y="2296716"/>
            <a:ext cx="863322" cy="1588651"/>
          </a:xfrm>
          <a:prstGeom prst="roundRect">
            <a:avLst>
              <a:gd name="adj" fmla="val 6264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798" y="2888694"/>
            <a:ext cx="323731" cy="40457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64876" y="2512457"/>
            <a:ext cx="5015746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Embeddings (Sentence Transformers)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1864876" y="2979063"/>
            <a:ext cx="6493312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Converte texto em representações numéricas (vetores) para busca semântica.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755333" y="4131588"/>
            <a:ext cx="7633335" cy="1649611"/>
          </a:xfrm>
          <a:prstGeom prst="roundRect">
            <a:avLst>
              <a:gd name="adj" fmla="val 5495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Shape 6"/>
          <p:cNvSpPr/>
          <p:nvPr/>
        </p:nvSpPr>
        <p:spPr>
          <a:xfrm>
            <a:off x="785813" y="4162068"/>
            <a:ext cx="863322" cy="1588651"/>
          </a:xfrm>
          <a:prstGeom prst="roundRect">
            <a:avLst>
              <a:gd name="adj" fmla="val 6264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1798" y="4754047"/>
            <a:ext cx="323731" cy="40457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864876" y="4377809"/>
            <a:ext cx="5227915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1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LangGraph</a:t>
            </a: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Agent </a:t>
            </a:r>
            <a:endParaRPr lang="en-US" sz="2100" dirty="0"/>
          </a:p>
        </p:txBody>
      </p:sp>
      <p:sp>
        <p:nvSpPr>
          <p:cNvPr id="13" name="Text 8"/>
          <p:cNvSpPr/>
          <p:nvPr/>
        </p:nvSpPr>
        <p:spPr>
          <a:xfrm>
            <a:off x="1864876" y="4844415"/>
            <a:ext cx="6493312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Processamento de consulta complexo, usando ferramentas para buscar informações.</a:t>
            </a:r>
            <a:endParaRPr lang="en-US" sz="1650" dirty="0"/>
          </a:p>
        </p:txBody>
      </p:sp>
      <p:sp>
        <p:nvSpPr>
          <p:cNvPr id="14" name="Shape 9"/>
          <p:cNvSpPr/>
          <p:nvPr/>
        </p:nvSpPr>
        <p:spPr>
          <a:xfrm>
            <a:off x="755333" y="5996940"/>
            <a:ext cx="7633335" cy="1649611"/>
          </a:xfrm>
          <a:prstGeom prst="roundRect">
            <a:avLst>
              <a:gd name="adj" fmla="val 5495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Shape 10"/>
          <p:cNvSpPr/>
          <p:nvPr/>
        </p:nvSpPr>
        <p:spPr>
          <a:xfrm>
            <a:off x="785813" y="6027420"/>
            <a:ext cx="863322" cy="1588651"/>
          </a:xfrm>
          <a:prstGeom prst="roundRect">
            <a:avLst>
              <a:gd name="adj" fmla="val 6264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1798" y="6619399"/>
            <a:ext cx="323731" cy="40457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864876" y="6243161"/>
            <a:ext cx="3927515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Tools (Ferramentas de Busca)</a:t>
            </a:r>
            <a:endParaRPr lang="en-US" sz="2100" dirty="0"/>
          </a:p>
        </p:txBody>
      </p:sp>
      <p:sp>
        <p:nvSpPr>
          <p:cNvPr id="18" name="Text 12"/>
          <p:cNvSpPr/>
          <p:nvPr/>
        </p:nvSpPr>
        <p:spPr>
          <a:xfrm>
            <a:off x="1864876" y="6709767"/>
            <a:ext cx="6493312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Permitem </a:t>
            </a:r>
            <a:r>
              <a:rPr lang="en-US" sz="16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ao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6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LangGraph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Agent interagir com sistemas externos e realizar buscas específicas.</a:t>
            </a:r>
            <a:endParaRPr lang="en-US" sz="1650" dirty="0"/>
          </a:p>
        </p:txBody>
      </p:sp>
      <p:pic>
        <p:nvPicPr>
          <p:cNvPr id="19" name="s5">
            <a:hlinkClick r:id="" action="ppaction://media"/>
            <a:extLst>
              <a:ext uri="{FF2B5EF4-FFF2-40B4-BE49-F238E27FC236}">
                <a16:creationId xmlns:a16="http://schemas.microsoft.com/office/drawing/2014/main" id="{2B9A6D10-02B0-3D72-F957-EA74819351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29567">
        <p:cut/>
      </p:transition>
    </mc:Choice>
    <mc:Fallback xmlns="">
      <p:transition advTm="29567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" objId="19"/>
        <p14:stopEvt time="29567" objId="19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1978" y="718423"/>
            <a:ext cx="12281297" cy="519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Pipeline de Ingestão de Dados: Construindo o Conhecimento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581978" y="1570673"/>
            <a:ext cx="166211" cy="997744"/>
          </a:xfrm>
          <a:prstGeom prst="roundRect">
            <a:avLst>
              <a:gd name="adj" fmla="val 4202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4" name="Text 2"/>
          <p:cNvSpPr/>
          <p:nvPr/>
        </p:nvSpPr>
        <p:spPr>
          <a:xfrm>
            <a:off x="914400" y="1736884"/>
            <a:ext cx="2078831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pt-BR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Coleta de Fontes (Data </a:t>
            </a:r>
            <a:r>
              <a:rPr lang="pt-BR" sz="16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Sources</a:t>
            </a:r>
            <a:r>
              <a:rPr lang="pt-BR" sz="1600" dirty="0"/>
              <a:t>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4400" y="2096453"/>
            <a:ext cx="13134023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pt-BR" sz="1400" dirty="0"/>
              <a:t>Acessa URLs oficiais e sites do SEFAZ para baixar </a:t>
            </a:r>
            <a:r>
              <a:rPr lang="pt-BR" sz="1400" dirty="0" err="1"/>
              <a:t>PDFs</a:t>
            </a:r>
            <a:r>
              <a:rPr lang="pt-BR" sz="1400" dirty="0"/>
              <a:t> com todos os erros conhecidos da </a:t>
            </a:r>
            <a:r>
              <a:rPr lang="pt-BR" sz="1400" dirty="0" err="1"/>
              <a:t>NFe</a:t>
            </a:r>
            <a:r>
              <a:rPr lang="pt-BR" sz="1400" dirty="0"/>
              <a:t> .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831413" y="2693075"/>
            <a:ext cx="166211" cy="997744"/>
          </a:xfrm>
          <a:prstGeom prst="roundRect">
            <a:avLst>
              <a:gd name="adj" fmla="val 4202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5"/>
          <p:cNvSpPr/>
          <p:nvPr/>
        </p:nvSpPr>
        <p:spPr>
          <a:xfrm>
            <a:off x="1163836" y="2859286"/>
            <a:ext cx="2078831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pt-BR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Extrator de Documentos (</a:t>
            </a:r>
            <a:r>
              <a:rPr lang="pt-BR" sz="16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Document</a:t>
            </a:r>
            <a:r>
              <a:rPr lang="pt-BR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 </a:t>
            </a:r>
            <a:r>
              <a:rPr lang="pt-BR" sz="16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Crawler</a:t>
            </a:r>
            <a:r>
              <a:rPr lang="pt-BR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)</a:t>
            </a:r>
            <a:endParaRPr lang="en-US" sz="1600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1163836" y="3218855"/>
            <a:ext cx="12884587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pt-BR" sz="1400" dirty="0"/>
              <a:t>Baixa e armazena os </a:t>
            </a:r>
            <a:r>
              <a:rPr lang="pt-BR" sz="1400" dirty="0" err="1"/>
              <a:t>PDFs</a:t>
            </a:r>
            <a:r>
              <a:rPr lang="pt-BR" sz="1400" dirty="0"/>
              <a:t> localmente para processamento posterior.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1080849" y="3815477"/>
            <a:ext cx="166211" cy="997744"/>
          </a:xfrm>
          <a:prstGeom prst="roundRect">
            <a:avLst>
              <a:gd name="adj" fmla="val 4202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1413272" y="3981688"/>
            <a:ext cx="3161705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Processadores de Documentos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413272" y="4341257"/>
            <a:ext cx="12635151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pt-BR" sz="1400" dirty="0"/>
              <a:t>Extrai códigos e descrições de erros com base em um dicionário de seções pré-definidas, adaptado à estrutura de cada documento SEFAZ.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1330285" y="4937879"/>
            <a:ext cx="166211" cy="997744"/>
          </a:xfrm>
          <a:prstGeom prst="roundRect">
            <a:avLst>
              <a:gd name="adj" fmla="val 4202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3" name="Text 11"/>
          <p:cNvSpPr/>
          <p:nvPr/>
        </p:nvSpPr>
        <p:spPr>
          <a:xfrm>
            <a:off x="1662708" y="5104090"/>
            <a:ext cx="2078831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pt-BR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Construção das Bases</a:t>
            </a:r>
            <a:r>
              <a:rPr lang="pt-BR" sz="1600" dirty="0"/>
              <a:t>(</a:t>
            </a:r>
            <a:r>
              <a:rPr lang="en-US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Converter)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662708" y="5463659"/>
            <a:ext cx="12385715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pt-BR" sz="1400" dirty="0"/>
              <a:t>Popula o banco </a:t>
            </a:r>
            <a:r>
              <a:rPr lang="pt-BR" sz="1400" b="1" dirty="0" err="1"/>
              <a:t>SQLite</a:t>
            </a:r>
            <a:r>
              <a:rPr lang="pt-BR" sz="1400" dirty="0"/>
              <a:t> com todos os erros estruturados e gera o </a:t>
            </a:r>
            <a:r>
              <a:rPr lang="pt-BR" sz="1400" b="1" dirty="0" err="1"/>
              <a:t>ChromaDB</a:t>
            </a:r>
            <a:r>
              <a:rPr lang="pt-BR" sz="1400" b="1" dirty="0"/>
              <a:t> vetorial</a:t>
            </a:r>
            <a:r>
              <a:rPr lang="pt-BR" sz="1400" dirty="0"/>
              <a:t> sobre essa mesma base para consultas semânticas.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1080849" y="6060281"/>
            <a:ext cx="166211" cy="997744"/>
          </a:xfrm>
          <a:prstGeom prst="roundRect">
            <a:avLst>
              <a:gd name="adj" fmla="val 4202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6" name="Text 14"/>
          <p:cNvSpPr/>
          <p:nvPr/>
        </p:nvSpPr>
        <p:spPr>
          <a:xfrm>
            <a:off x="1413272" y="6226493"/>
            <a:ext cx="2078831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pt-BR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Orquestração Inteligente (Data </a:t>
            </a:r>
            <a:r>
              <a:rPr lang="pt-BR" sz="160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Ingestion</a:t>
            </a:r>
            <a:r>
              <a:rPr lang="pt-BR" sz="16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)</a:t>
            </a:r>
            <a:endParaRPr lang="en-US" sz="1600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413272" y="6586061"/>
            <a:ext cx="12635151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pt-BR" sz="1400" dirty="0"/>
              <a:t>Todo o fluxo — da coleta à indexação — é coordenado por agentes </a:t>
            </a:r>
            <a:r>
              <a:rPr lang="pt-BR" sz="1400" dirty="0" err="1"/>
              <a:t>LangGraph</a:t>
            </a:r>
            <a:r>
              <a:rPr lang="pt-BR" sz="1400" dirty="0"/>
              <a:t>, garantindo automação e consistência no pipeline.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581978" y="7245072"/>
            <a:ext cx="13466445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pipeline robusto garante que a base de conhecimento esteja sempre atualizada e abrangente.</a:t>
            </a:r>
            <a:endParaRPr lang="en-US" sz="1300" dirty="0"/>
          </a:p>
        </p:txBody>
      </p:sp>
      <p:pic>
        <p:nvPicPr>
          <p:cNvPr id="20" name="s6">
            <a:hlinkClick r:id="" action="ppaction://media"/>
            <a:extLst>
              <a:ext uri="{FF2B5EF4-FFF2-40B4-BE49-F238E27FC236}">
                <a16:creationId xmlns:a16="http://schemas.microsoft.com/office/drawing/2014/main" id="{A2866146-2641-0281-C6A9-9ED5C0DE69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7046">
        <p:fade/>
      </p:transition>
    </mc:Choice>
    <mc:Fallback xmlns="">
      <p:transition spd="med" advTm="270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75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" objId="20"/>
        <p14:stopEvt time="27046" objId="20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7715"/>
            <a:ext cx="111831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Benefícios Chave: O Impacto do Sistema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288012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Agilidade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505200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Respostas rápidas a dúvidas complexas sobre NF-e, economizando tempo valioso.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288012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Confiabilidade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505200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Informações baseadas em fontes oficiais e processamento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inteligente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precisão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das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soluções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479798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932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Autonomia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423059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Empodera usuários a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resolverem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probelmas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sozinhos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, reduzindo a necessidade de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suporte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manual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da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retaguarda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6884" y="479798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932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Conformidade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423059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Ajuda a garantir o cumprimento das obrigações fiscais de forma mais eficiente.</a:t>
            </a:r>
            <a:endParaRPr lang="en-US" sz="1750" dirty="0"/>
          </a:p>
        </p:txBody>
      </p:sp>
      <p:pic>
        <p:nvPicPr>
          <p:cNvPr id="15" name="s7">
            <a:hlinkClick r:id="" action="ppaction://media"/>
            <a:extLst>
              <a:ext uri="{FF2B5EF4-FFF2-40B4-BE49-F238E27FC236}">
                <a16:creationId xmlns:a16="http://schemas.microsoft.com/office/drawing/2014/main" id="{71B4FEA7-F2CD-521D-F042-6C5EFAA651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478">
        <p:fade/>
      </p:transition>
    </mc:Choice>
    <mc:Fallback xmlns="">
      <p:transition spd="med" advTm="114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5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" objId="15"/>
        <p14:stopEvt time="11178" objId="15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4994"/>
            <a:ext cx="82710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Conclusão e Próximos Passos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740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sistema de FAQ para NF-e do SEFAZ representa um avanço significativo na forma como contribuintes, contadores e profissionais de TI interagem com as complexidades da Nota Fiscal Eletrônica.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48357"/>
            <a:ext cx="6407944" cy="3295293"/>
          </a:xfrm>
          <a:prstGeom prst="roundRect">
            <a:avLst>
              <a:gd name="adj" fmla="val 289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3"/>
          <p:cNvSpPr/>
          <p:nvPr/>
        </p:nvSpPr>
        <p:spPr>
          <a:xfrm>
            <a:off x="1028224" y="32827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Principais Ganhos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773210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Redução da complexidade na interpretação das normas fiscais.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8224" y="4578310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Acesso rápido e confiável a informações cruciais.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8224" y="502050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Otimização do tempo de profissionais e empresas.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3048357"/>
            <a:ext cx="6408063" cy="3295293"/>
          </a:xfrm>
          <a:prstGeom prst="roundRect">
            <a:avLst>
              <a:gd name="adj" fmla="val 289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7662982" y="32827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Próximos Passos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62982" y="3773210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Implementação faseada e coleta de feedback dos usuários.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62982" y="4578310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Expansão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da base de conhecimento com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novas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fontes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tópicos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662982" y="5383411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Exploração de funcionalidades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adicionais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 outros sistemas fiscais.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598801"/>
            <a:ext cx="13042821" cy="1179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Estamos confiantes de que esta ferramenta será um recurso indispensável para todos os usuários da NF-e, </a:t>
            </a:r>
            <a:r>
              <a:rPr lang="en-US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promovendo</a:t>
            </a: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maior</a:t>
            </a: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clareza e eficiência no cenário fiscal </a:t>
            </a:r>
            <a:r>
              <a:rPr lang="en-US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brasileiro</a:t>
            </a: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2000" dirty="0"/>
          </a:p>
        </p:txBody>
      </p:sp>
      <p:pic>
        <p:nvPicPr>
          <p:cNvPr id="18" name="Gráfico 17" descr="Foguete com preenchimento sólido">
            <a:extLst>
              <a:ext uri="{FF2B5EF4-FFF2-40B4-BE49-F238E27FC236}">
                <a16:creationId xmlns:a16="http://schemas.microsoft.com/office/drawing/2014/main" id="{F14773A2-5EB9-96F1-F934-6FEE7E2E27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24275" y="6982107"/>
            <a:ext cx="914400" cy="914400"/>
          </a:xfrm>
          <a:prstGeom prst="rect">
            <a:avLst/>
          </a:prstGeom>
        </p:spPr>
      </p:pic>
      <p:pic>
        <p:nvPicPr>
          <p:cNvPr id="17" name="s8">
            <a:hlinkClick r:id="" action="ppaction://media"/>
            <a:extLst>
              <a:ext uri="{FF2B5EF4-FFF2-40B4-BE49-F238E27FC236}">
                <a16:creationId xmlns:a16="http://schemas.microsoft.com/office/drawing/2014/main" id="{147BC054-FEB3-D6FD-B34B-2DA12322CF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15">
        <p159:morph option="byObject"/>
      </p:transition>
    </mc:Choice>
    <mc:Fallback xmlns="">
      <p:transition spd="slow" advTm="300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1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" objId="17"/>
        <p14:stopEvt time="29937" objId="17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ela1">
            <a:hlinkClick r:id="" action="ppaction://media"/>
            <a:extLst>
              <a:ext uri="{FF2B5EF4-FFF2-40B4-BE49-F238E27FC236}">
                <a16:creationId xmlns:a16="http://schemas.microsoft.com/office/drawing/2014/main" id="{F392A996-EB6C-AF09-C33C-2EAF5AFA41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02534" y="3283639"/>
            <a:ext cx="406400" cy="406400"/>
          </a:xfrm>
          <a:prstGeom prst="rect">
            <a:avLst/>
          </a:prstGeom>
        </p:spPr>
      </p:pic>
      <p:pic>
        <p:nvPicPr>
          <p:cNvPr id="3" name="tela2">
            <a:hlinkClick r:id="" action="ppaction://media"/>
            <a:extLst>
              <a:ext uri="{FF2B5EF4-FFF2-40B4-BE49-F238E27FC236}">
                <a16:creationId xmlns:a16="http://schemas.microsoft.com/office/drawing/2014/main" id="{73F1BF91-6C7B-5A15-607E-DFB829DBB9C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  <p:pic>
        <p:nvPicPr>
          <p:cNvPr id="4" name="Agente IA NFE- SEFAZ-SP - Google Chrome 2025-10-27 20-06-20">
            <a:hlinkClick r:id="" action="ppaction://media"/>
            <a:extLst>
              <a:ext uri="{FF2B5EF4-FFF2-40B4-BE49-F238E27FC236}">
                <a16:creationId xmlns:a16="http://schemas.microsoft.com/office/drawing/2014/main" id="{5D04F09D-9933-7944-5892-A09E06BB4ED9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16000" y="482600"/>
            <a:ext cx="12192000" cy="6858000"/>
          </a:xfrm>
          <a:prstGeom prst="rect">
            <a:avLst/>
          </a:prstGeom>
        </p:spPr>
      </p:pic>
      <p:pic>
        <p:nvPicPr>
          <p:cNvPr id="6" name="tela3">
            <a:hlinkClick r:id="" action="ppaction://media"/>
            <a:extLst>
              <a:ext uri="{FF2B5EF4-FFF2-40B4-BE49-F238E27FC236}">
                <a16:creationId xmlns:a16="http://schemas.microsoft.com/office/drawing/2014/main" id="{B45EAD67-C39E-42F4-57C7-3B736831309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231390" y="7765361"/>
            <a:ext cx="406400" cy="406400"/>
          </a:xfrm>
          <a:prstGeom prst="rect">
            <a:avLst/>
          </a:prstGeom>
        </p:spPr>
      </p:pic>
      <p:pic>
        <p:nvPicPr>
          <p:cNvPr id="9" name="tela3">
            <a:hlinkClick r:id="" action="ppaction://media"/>
            <a:extLst>
              <a:ext uri="{FF2B5EF4-FFF2-40B4-BE49-F238E27FC236}">
                <a16:creationId xmlns:a16="http://schemas.microsoft.com/office/drawing/2014/main" id="{AC093901-CCC5-848D-9602-E1274A4444C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315200" y="7673738"/>
            <a:ext cx="406400" cy="406400"/>
          </a:xfrm>
          <a:prstGeom prst="rect">
            <a:avLst/>
          </a:prstGeom>
        </p:spPr>
      </p:pic>
      <p:pic>
        <p:nvPicPr>
          <p:cNvPr id="10" name="tela2">
            <a:hlinkClick r:id="" action="ppaction://media"/>
            <a:extLst>
              <a:ext uri="{FF2B5EF4-FFF2-40B4-BE49-F238E27FC236}">
                <a16:creationId xmlns:a16="http://schemas.microsoft.com/office/drawing/2014/main" id="{BD912CDE-C0A5-BBFE-5B61-31494420B3C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  <p:pic>
        <p:nvPicPr>
          <p:cNvPr id="11" name="tela3">
            <a:hlinkClick r:id="" action="ppaction://media"/>
            <a:extLst>
              <a:ext uri="{FF2B5EF4-FFF2-40B4-BE49-F238E27FC236}">
                <a16:creationId xmlns:a16="http://schemas.microsoft.com/office/drawing/2014/main" id="{111021B3-7E81-A18D-5D77-B6158CB8768D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112000" y="391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56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78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825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7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525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6798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696</Words>
  <Application>Microsoft Office PowerPoint</Application>
  <PresentationFormat>Personalizar</PresentationFormat>
  <Paragraphs>77</Paragraphs>
  <Slides>9</Slides>
  <Notes>8</Notes>
  <HiddenSlides>0</HiddenSlides>
  <MMClips>15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Inter</vt:lpstr>
      <vt:lpstr>Inter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Lenine De Maria</dc:creator>
  <cp:lastModifiedBy>Lenine De Maria</cp:lastModifiedBy>
  <cp:revision>20</cp:revision>
  <dcterms:created xsi:type="dcterms:W3CDTF">2025-07-22T20:00:56Z</dcterms:created>
  <dcterms:modified xsi:type="dcterms:W3CDTF">2025-10-28T01:27:26Z</dcterms:modified>
</cp:coreProperties>
</file>